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2" r:id="rId4"/>
    <p:sldId id="260" r:id="rId5"/>
    <p:sldId id="269" r:id="rId6"/>
    <p:sldId id="261" r:id="rId7"/>
    <p:sldId id="264" r:id="rId8"/>
    <p:sldId id="270" r:id="rId9"/>
    <p:sldId id="266" r:id="rId10"/>
    <p:sldId id="267" r:id="rId11"/>
    <p:sldId id="268" r:id="rId12"/>
    <p:sldId id="25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p:cViewPr varScale="1">
        <p:scale>
          <a:sx n="113" d="100"/>
          <a:sy n="113" d="100"/>
        </p:scale>
        <p:origin x="4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34436-9F58-5449-BC5C-9C5E91B4A735}" type="datetimeFigureOut">
              <a:rPr lang="en-US" smtClean="0"/>
              <a:t>5/15/2022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EB31FC-3167-2A4D-89EE-0B147CFCC8CD}" type="slidenum">
              <a:rPr lang="en-US" smtClean="0"/>
              <a:t>‹#›</a:t>
            </a:fld>
            <a:endParaRPr lang="en-US"/>
          </a:p>
        </p:txBody>
      </p:sp>
    </p:spTree>
    <p:extLst>
      <p:ext uri="{BB962C8B-B14F-4D97-AF65-F5344CB8AC3E}">
        <p14:creationId xmlns:p14="http://schemas.microsoft.com/office/powerpoint/2010/main" val="306545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56D08-994E-4CD7-AEA1-96DEC957F5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32257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56D08-994E-4CD7-AEA1-96DEC957F5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76215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56D08-994E-4CD7-AEA1-96DEC957F5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295179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56D08-994E-4CD7-AEA1-96DEC957F5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412948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056D08-994E-4CD7-AEA1-96DEC957F5A5}" type="datetimeFigureOut">
              <a:rPr lang="en-US" smtClean="0"/>
              <a:t>5/15/2022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250571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56D08-994E-4CD7-AEA1-96DEC957F5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316098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56D08-994E-4CD7-AEA1-96DEC957F5A5}" type="datetimeFigureOut">
              <a:rPr lang="en-US" smtClean="0"/>
              <a:t>5/15/2022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83850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56D08-994E-4CD7-AEA1-96DEC957F5A5}" type="datetimeFigureOut">
              <a:rPr lang="en-US" smtClean="0"/>
              <a:t>5/15/2022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195215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56D08-994E-4CD7-AEA1-96DEC957F5A5}" type="datetimeFigureOut">
              <a:rPr lang="en-US" smtClean="0"/>
              <a:t>5/15/2022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1159374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056D08-994E-4CD7-AEA1-96DEC957F5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166160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056D08-994E-4CD7-AEA1-96DEC957F5A5}" type="datetimeFigureOut">
              <a:rPr lang="en-US" smtClean="0"/>
              <a:t>5/15/2022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933C02-DF27-4457-B2EA-2472BFBBFB03}" type="slidenum">
              <a:rPr lang="en-US" smtClean="0"/>
              <a:t>‹#›</a:t>
            </a:fld>
            <a:endParaRPr lang="en-US"/>
          </a:p>
        </p:txBody>
      </p:sp>
    </p:spTree>
    <p:extLst>
      <p:ext uri="{BB962C8B-B14F-4D97-AF65-F5344CB8AC3E}">
        <p14:creationId xmlns:p14="http://schemas.microsoft.com/office/powerpoint/2010/main" val="63372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56D08-994E-4CD7-AEA1-96DEC957F5A5}" type="datetimeFigureOut">
              <a:rPr lang="en-US" smtClean="0"/>
              <a:t>5/15/2022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33C02-DF27-4457-B2EA-2472BFBBFB03}" type="slidenum">
              <a:rPr lang="en-US" smtClean="0"/>
              <a:t>‹#›</a:t>
            </a:fld>
            <a:endParaRPr lang="en-US"/>
          </a:p>
        </p:txBody>
      </p:sp>
    </p:spTree>
    <p:extLst>
      <p:ext uri="{BB962C8B-B14F-4D97-AF65-F5344CB8AC3E}">
        <p14:creationId xmlns:p14="http://schemas.microsoft.com/office/powerpoint/2010/main" val="25752465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D5DE1-CD5A-4743-A526-A01B451FBDE7}"/>
              </a:ext>
            </a:extLst>
          </p:cNvPr>
          <p:cNvSpPr>
            <a:spLocks noGrp="1"/>
          </p:cNvSpPr>
          <p:nvPr>
            <p:ph type="ctrTitle"/>
          </p:nvPr>
        </p:nvSpPr>
        <p:spPr/>
        <p:txBody>
          <a:bodyPr>
            <a:normAutofit/>
          </a:bodyPr>
          <a:lstStyle/>
          <a:p>
            <a:r>
              <a:rPr lang="en-US" sz="8000" b="1" dirty="0">
                <a:latin typeface="Tahoma" panose="020B0604030504040204" pitchFamily="34" charset="0"/>
                <a:ea typeface="Tahoma" panose="020B0604030504040204" pitchFamily="34" charset="0"/>
                <a:cs typeface="Tahoma" panose="020B0604030504040204" pitchFamily="34" charset="0"/>
              </a:rPr>
              <a:t>God’s </a:t>
            </a:r>
            <a:br>
              <a:rPr lang="en-US" sz="8000" b="1" dirty="0">
                <a:latin typeface="Tahoma" panose="020B0604030504040204" pitchFamily="34" charset="0"/>
                <a:ea typeface="Tahoma" panose="020B0604030504040204" pitchFamily="34" charset="0"/>
                <a:cs typeface="Tahoma" panose="020B0604030504040204" pitchFamily="34" charset="0"/>
              </a:rPr>
            </a:br>
            <a:r>
              <a:rPr lang="en-US" sz="8000" b="1" dirty="0">
                <a:latin typeface="Tahoma" panose="020B0604030504040204" pitchFamily="34" charset="0"/>
                <a:ea typeface="Tahoma" panose="020B0604030504040204" pitchFamily="34" charset="0"/>
                <a:cs typeface="Tahoma" panose="020B0604030504040204" pitchFamily="34" charset="0"/>
              </a:rPr>
              <a:t>Sacred Temple</a:t>
            </a:r>
          </a:p>
        </p:txBody>
      </p:sp>
      <p:sp>
        <p:nvSpPr>
          <p:cNvPr id="3" name="Subtitle 2">
            <a:extLst>
              <a:ext uri="{FF2B5EF4-FFF2-40B4-BE49-F238E27FC236}">
                <a16:creationId xmlns:a16="http://schemas.microsoft.com/office/drawing/2014/main" id="{8FAEDEB2-6D24-4C92-AFED-BBF2A6D5E5DD}"/>
              </a:ext>
            </a:extLst>
          </p:cNvPr>
          <p:cNvSpPr>
            <a:spLocks noGrp="1"/>
          </p:cNvSpPr>
          <p:nvPr>
            <p:ph type="subTitle" idx="1"/>
          </p:nvPr>
        </p:nvSpPr>
        <p:spPr/>
        <p:txBody>
          <a:bodyPr>
            <a:normAutofit/>
          </a:bodyPr>
          <a:lstStyle/>
          <a:p>
            <a:r>
              <a:rPr lang="en-US" sz="4400" b="1" i="1" dirty="0">
                <a:latin typeface="Tahoma" panose="020B0604030504040204" pitchFamily="34" charset="0"/>
                <a:ea typeface="Tahoma" panose="020B0604030504040204" pitchFamily="34" charset="0"/>
                <a:cs typeface="Tahoma" panose="020B0604030504040204" pitchFamily="34" charset="0"/>
              </a:rPr>
              <a:t>1 Corinthians 3:16-17</a:t>
            </a:r>
          </a:p>
        </p:txBody>
      </p:sp>
    </p:spTree>
    <p:extLst>
      <p:ext uri="{BB962C8B-B14F-4D97-AF65-F5344CB8AC3E}">
        <p14:creationId xmlns:p14="http://schemas.microsoft.com/office/powerpoint/2010/main" val="296926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81CB8-EB3B-940B-39ED-202B7337C540}"/>
              </a:ext>
            </a:extLst>
          </p:cNvPr>
          <p:cNvSpPr>
            <a:spLocks noGrp="1"/>
          </p:cNvSpPr>
          <p:nvPr>
            <p:ph type="title"/>
          </p:nvPr>
        </p:nvSpPr>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The Inner Beauty of God’s Temple</a:t>
            </a:r>
          </a:p>
        </p:txBody>
      </p:sp>
      <p:sp>
        <p:nvSpPr>
          <p:cNvPr id="3" name="Content Placeholder 2">
            <a:extLst>
              <a:ext uri="{FF2B5EF4-FFF2-40B4-BE49-F238E27FC236}">
                <a16:creationId xmlns:a16="http://schemas.microsoft.com/office/drawing/2014/main" id="{4F853ECE-8D75-DAE5-4E99-B3B09012E1B0}"/>
              </a:ext>
            </a:extLst>
          </p:cNvPr>
          <p:cNvSpPr>
            <a:spLocks noGrp="1"/>
          </p:cNvSpPr>
          <p:nvPr>
            <p:ph idx="1"/>
          </p:nvPr>
        </p:nvSpPr>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Galatians 5:22-26</a:t>
            </a:r>
          </a:p>
          <a:p>
            <a:pPr marL="0" indent="0">
              <a:buNone/>
            </a:pPr>
            <a:r>
              <a:rPr lang="en-US" b="1" i="1" baseline="30000" dirty="0">
                <a:latin typeface="Tahoma" panose="020B0604030504040204" pitchFamily="34" charset="0"/>
                <a:ea typeface="Tahoma" panose="020B0604030504040204" pitchFamily="34" charset="0"/>
                <a:cs typeface="Tahoma" panose="020B0604030504040204" pitchFamily="34" charset="0"/>
              </a:rPr>
              <a:t>22 </a:t>
            </a:r>
            <a:r>
              <a:rPr lang="en-US" i="1" dirty="0">
                <a:latin typeface="Tahoma" panose="020B0604030504040204" pitchFamily="34" charset="0"/>
                <a:ea typeface="Tahoma" panose="020B0604030504040204" pitchFamily="34" charset="0"/>
                <a:cs typeface="Tahoma" panose="020B0604030504040204" pitchFamily="34" charset="0"/>
              </a:rPr>
              <a:t>But </a:t>
            </a:r>
            <a:r>
              <a:rPr lang="en-US" b="1" i="1" u="sng" dirty="0">
                <a:latin typeface="Tahoma" panose="020B0604030504040204" pitchFamily="34" charset="0"/>
                <a:ea typeface="Tahoma" panose="020B0604030504040204" pitchFamily="34" charset="0"/>
                <a:cs typeface="Tahoma" panose="020B0604030504040204" pitchFamily="34" charset="0"/>
              </a:rPr>
              <a:t>the fruit of the Spirit </a:t>
            </a:r>
            <a:r>
              <a:rPr lang="en-US" i="1" dirty="0">
                <a:latin typeface="Tahoma" panose="020B0604030504040204" pitchFamily="34" charset="0"/>
                <a:ea typeface="Tahoma" panose="020B0604030504040204" pitchFamily="34" charset="0"/>
                <a:cs typeface="Tahoma" panose="020B0604030504040204" pitchFamily="34" charset="0"/>
              </a:rPr>
              <a:t>is love, joy, peace, forbearance, kindness, goodness, faithfulness, </a:t>
            </a:r>
            <a:r>
              <a:rPr lang="en-US" b="1" i="1" baseline="30000" dirty="0">
                <a:latin typeface="Tahoma" panose="020B0604030504040204" pitchFamily="34" charset="0"/>
                <a:ea typeface="Tahoma" panose="020B0604030504040204" pitchFamily="34" charset="0"/>
                <a:cs typeface="Tahoma" panose="020B0604030504040204" pitchFamily="34" charset="0"/>
              </a:rPr>
              <a:t>23 </a:t>
            </a:r>
            <a:r>
              <a:rPr lang="en-US" i="1" dirty="0">
                <a:latin typeface="Tahoma" panose="020B0604030504040204" pitchFamily="34" charset="0"/>
                <a:ea typeface="Tahoma" panose="020B0604030504040204" pitchFamily="34" charset="0"/>
                <a:cs typeface="Tahoma" panose="020B0604030504040204" pitchFamily="34" charset="0"/>
              </a:rPr>
              <a:t>gentleness and self-control. Against such things there is no law. </a:t>
            </a:r>
            <a:r>
              <a:rPr lang="en-US" b="1" i="1" baseline="30000" dirty="0">
                <a:latin typeface="Tahoma" panose="020B0604030504040204" pitchFamily="34" charset="0"/>
                <a:ea typeface="Tahoma" panose="020B0604030504040204" pitchFamily="34" charset="0"/>
                <a:cs typeface="Tahoma" panose="020B0604030504040204" pitchFamily="34" charset="0"/>
              </a:rPr>
              <a:t>24 </a:t>
            </a:r>
            <a:r>
              <a:rPr lang="en-US" i="1" dirty="0">
                <a:latin typeface="Tahoma" panose="020B0604030504040204" pitchFamily="34" charset="0"/>
                <a:ea typeface="Tahoma" panose="020B0604030504040204" pitchFamily="34" charset="0"/>
                <a:cs typeface="Tahoma" panose="020B0604030504040204" pitchFamily="34" charset="0"/>
              </a:rPr>
              <a:t>Those who belong to Christ Jesus have crucified the flesh with its passions and desires. </a:t>
            </a:r>
            <a:r>
              <a:rPr lang="en-US" b="1" i="1" baseline="30000" dirty="0">
                <a:latin typeface="Tahoma" panose="020B0604030504040204" pitchFamily="34" charset="0"/>
                <a:ea typeface="Tahoma" panose="020B0604030504040204" pitchFamily="34" charset="0"/>
                <a:cs typeface="Tahoma" panose="020B0604030504040204" pitchFamily="34" charset="0"/>
              </a:rPr>
              <a:t>25 </a:t>
            </a:r>
            <a:r>
              <a:rPr lang="en-US" i="1" dirty="0">
                <a:latin typeface="Tahoma" panose="020B0604030504040204" pitchFamily="34" charset="0"/>
                <a:ea typeface="Tahoma" panose="020B0604030504040204" pitchFamily="34" charset="0"/>
                <a:cs typeface="Tahoma" panose="020B0604030504040204" pitchFamily="34" charset="0"/>
              </a:rPr>
              <a:t>Since we live by the Spirit, let us keep in step with the Spirit. </a:t>
            </a:r>
            <a:r>
              <a:rPr lang="en-US" b="1" i="1" baseline="30000" dirty="0">
                <a:latin typeface="Tahoma" panose="020B0604030504040204" pitchFamily="34" charset="0"/>
                <a:ea typeface="Tahoma" panose="020B0604030504040204" pitchFamily="34" charset="0"/>
                <a:cs typeface="Tahoma" panose="020B0604030504040204" pitchFamily="34" charset="0"/>
              </a:rPr>
              <a:t>26 </a:t>
            </a:r>
            <a:r>
              <a:rPr lang="en-US" i="1" dirty="0">
                <a:latin typeface="Tahoma" panose="020B0604030504040204" pitchFamily="34" charset="0"/>
                <a:ea typeface="Tahoma" panose="020B0604030504040204" pitchFamily="34" charset="0"/>
                <a:cs typeface="Tahoma" panose="020B0604030504040204" pitchFamily="34" charset="0"/>
              </a:rPr>
              <a:t>Let us not become conceited, provoking and envying each other.</a:t>
            </a:r>
          </a:p>
        </p:txBody>
      </p:sp>
    </p:spTree>
    <p:extLst>
      <p:ext uri="{BB962C8B-B14F-4D97-AF65-F5344CB8AC3E}">
        <p14:creationId xmlns:p14="http://schemas.microsoft.com/office/powerpoint/2010/main" val="362255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CF31C-2861-572B-A72F-20A53C64F275}"/>
              </a:ext>
            </a:extLst>
          </p:cNvPr>
          <p:cNvSpPr>
            <a:spLocks noGrp="1"/>
          </p:cNvSpPr>
          <p:nvPr>
            <p:ph idx="1"/>
          </p:nvPr>
        </p:nvSpPr>
        <p:spPr>
          <a:xfrm>
            <a:off x="535259" y="1237785"/>
            <a:ext cx="11140068" cy="4939178"/>
          </a:xfrm>
        </p:spPr>
        <p:txBody>
          <a:bodyPr/>
          <a:lstStyle/>
          <a:p>
            <a:pPr marL="0" indent="0">
              <a:buNone/>
            </a:pPr>
            <a:r>
              <a:rPr lang="en-US" i="1" dirty="0">
                <a:latin typeface="Tahoma" panose="020B0604030504040204" pitchFamily="34" charset="0"/>
                <a:ea typeface="Tahoma" panose="020B0604030504040204" pitchFamily="34" charset="0"/>
                <a:cs typeface="Tahoma" panose="020B0604030504040204" pitchFamily="34" charset="0"/>
              </a:rPr>
              <a:t>“The supreme beauty of a true Christian life is that the sacrifice of the Christian is properly a sacrifice—that is, an offering to God, done for the sake of the great love wherewith He has loved us. As Christ is the one true Temple, and we become so by partaking of Him, so He is the one Sacrifice for sins for ever, and we become sacrifices only through Him. If there be any lesson which comes out of this great truth of Christians as temples, it is not a lesson of pluming ourselves on our dignity, or losing ourselves in the mysticisms which lie near this truth, but it is the hard lesson—</a:t>
            </a:r>
            <a:r>
              <a:rPr lang="en-US" b="1" i="1" dirty="0">
                <a:latin typeface="Tahoma" panose="020B0604030504040204" pitchFamily="34" charset="0"/>
                <a:ea typeface="Tahoma" panose="020B0604030504040204" pitchFamily="34" charset="0"/>
                <a:cs typeface="Tahoma" panose="020B0604030504040204" pitchFamily="34" charset="0"/>
              </a:rPr>
              <a:t>If a temple, then an altar; if an altar, then a sacrifice.</a:t>
            </a:r>
            <a:r>
              <a:rPr lang="en-US" i="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US" i="1" dirty="0">
                <a:latin typeface="Tahoma" panose="020B0604030504040204" pitchFamily="34" charset="0"/>
                <a:ea typeface="Tahoma" panose="020B0604030504040204" pitchFamily="34" charset="0"/>
                <a:cs typeface="Tahoma" panose="020B0604030504040204" pitchFamily="34" charset="0"/>
              </a:rPr>
              <a:t>--</a:t>
            </a:r>
            <a:r>
              <a:rPr lang="en-US" i="1" cap="small" dirty="0">
                <a:latin typeface="Tahoma" panose="020B0604030504040204" pitchFamily="34" charset="0"/>
                <a:ea typeface="Tahoma" panose="020B0604030504040204" pitchFamily="34" charset="0"/>
                <a:cs typeface="Tahoma" panose="020B0604030504040204" pitchFamily="34" charset="0"/>
              </a:rPr>
              <a:t> </a:t>
            </a:r>
            <a:r>
              <a:rPr lang="en-US" i="1" dirty="0">
                <a:latin typeface="Tahoma" panose="020B0604030504040204" pitchFamily="34" charset="0"/>
                <a:ea typeface="Tahoma" panose="020B0604030504040204" pitchFamily="34" charset="0"/>
                <a:cs typeface="Tahoma" panose="020B0604030504040204" pitchFamily="34" charset="0"/>
              </a:rPr>
              <a:t>ALEXANDER MACLAREN, (Scottish baptism minister in19th century)</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813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ne IntelliNews - VIDEO: Destruction of steel factory in Mariupol">
            <a:extLst>
              <a:ext uri="{FF2B5EF4-FFF2-40B4-BE49-F238E27FC236}">
                <a16:creationId xmlns:a16="http://schemas.microsoft.com/office/drawing/2014/main" id="{3ACC8FA3-B866-4768-BAF1-DF92F83E4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84" y="182183"/>
            <a:ext cx="6150864" cy="4857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0264FC-3FC4-403D-A789-6CA65211D4DC}"/>
              </a:ext>
            </a:extLst>
          </p:cNvPr>
          <p:cNvSpPr txBox="1"/>
          <p:nvPr/>
        </p:nvSpPr>
        <p:spPr>
          <a:xfrm>
            <a:off x="6419088" y="182183"/>
            <a:ext cx="5449824" cy="5632311"/>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Ukrainian fighters in the tunnels underneath Mariupol’s pulverized steel plant held out against Russian troops Thursday in an increasingly desperate and perhaps doomed effort to deny Moscow what would be its biggest success of the war yet: the complete capture of </a:t>
            </a:r>
            <a:r>
              <a:rPr lang="en-US" sz="2000" b="1" i="1" dirty="0">
                <a:latin typeface="Tahoma" panose="020B0604030504040204" pitchFamily="34" charset="0"/>
                <a:ea typeface="Tahoma" panose="020B0604030504040204" pitchFamily="34" charset="0"/>
                <a:cs typeface="Tahoma" panose="020B0604030504040204" pitchFamily="34" charset="0"/>
              </a:rPr>
              <a:t>the strategic port city</a:t>
            </a:r>
            <a:r>
              <a:rPr lang="en-US" sz="2000" dirty="0">
                <a:latin typeface="Tahoma" panose="020B0604030504040204" pitchFamily="34" charset="0"/>
                <a:ea typeface="Tahoma" panose="020B0604030504040204" pitchFamily="34" charset="0"/>
                <a:cs typeface="Tahoma" panose="020B0604030504040204" pitchFamily="34" charset="0"/>
              </a:rPr>
              <a:t>…</a:t>
            </a:r>
          </a:p>
          <a:p>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sz="2000" dirty="0">
                <a:latin typeface="Tahoma" panose="020B0604030504040204" pitchFamily="34" charset="0"/>
                <a:ea typeface="Tahoma" panose="020B0604030504040204" pitchFamily="34" charset="0"/>
                <a:cs typeface="Tahoma" panose="020B0604030504040204" pitchFamily="34" charset="0"/>
              </a:rPr>
              <a:t>The fall of Mariupol would deprive Ukraine of a vital port, allow Russia to establish a land corridor to the Crimean Peninsula, which it seized from Ukraine in 2014, and free up troops to fight elsewhere in the Donbas, the eastern industrial region that the Kremlin says is now its chief objective.</a:t>
            </a:r>
          </a:p>
          <a:p>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416B881C-1230-4F71-A102-82CF0B5E75A5}"/>
              </a:ext>
            </a:extLst>
          </p:cNvPr>
          <p:cNvSpPr txBox="1"/>
          <p:nvPr/>
        </p:nvSpPr>
        <p:spPr>
          <a:xfrm>
            <a:off x="176784" y="5187696"/>
            <a:ext cx="11807952" cy="1015663"/>
          </a:xfrm>
          <a:prstGeom prst="rect">
            <a:avLst/>
          </a:prstGeom>
          <a:noFill/>
        </p:spPr>
        <p:txBody>
          <a:bodyPr wrap="square" rtlCol="0">
            <a:spAutoFit/>
          </a:bodyPr>
          <a:lstStyle/>
          <a:p>
            <a:r>
              <a:rPr lang="en-US" sz="2000" dirty="0">
                <a:latin typeface="Tahoma" panose="020B0604030504040204" pitchFamily="34" charset="0"/>
                <a:ea typeface="Tahoma" panose="020B0604030504040204" pitchFamily="34" charset="0"/>
                <a:cs typeface="Tahoma" panose="020B0604030504040204" pitchFamily="34" charset="0"/>
              </a:rPr>
              <a:t>The defenders will “stand till the end. They only hope for a miracle," Kateryna </a:t>
            </a:r>
            <a:r>
              <a:rPr lang="en-US" sz="2000" dirty="0" err="1">
                <a:latin typeface="Tahoma" panose="020B0604030504040204" pitchFamily="34" charset="0"/>
                <a:ea typeface="Tahoma" panose="020B0604030504040204" pitchFamily="34" charset="0"/>
                <a:cs typeface="Tahoma" panose="020B0604030504040204" pitchFamily="34" charset="0"/>
              </a:rPr>
              <a:t>Prokopenko</a:t>
            </a:r>
            <a:r>
              <a:rPr lang="en-US" sz="2000" dirty="0">
                <a:latin typeface="Tahoma" panose="020B0604030504040204" pitchFamily="34" charset="0"/>
                <a:ea typeface="Tahoma" panose="020B0604030504040204" pitchFamily="34" charset="0"/>
                <a:cs typeface="Tahoma" panose="020B0604030504040204" pitchFamily="34" charset="0"/>
              </a:rPr>
              <a:t> said after speaking by phone to her husband, a leader of the steel plant defenders. </a:t>
            </a:r>
            <a:r>
              <a:rPr lang="en-US" sz="2000" b="1" i="1" dirty="0">
                <a:latin typeface="Tahoma" panose="020B0604030504040204" pitchFamily="34" charset="0"/>
                <a:ea typeface="Tahoma" panose="020B0604030504040204" pitchFamily="34" charset="0"/>
                <a:cs typeface="Tahoma" panose="020B0604030504040204" pitchFamily="34" charset="0"/>
              </a:rPr>
              <a:t>"They won’t surrender.”</a:t>
            </a:r>
          </a:p>
          <a:p>
            <a:r>
              <a:rPr lang="en-US" sz="2000" dirty="0">
                <a:latin typeface="Tahoma" panose="020B0604030504040204" pitchFamily="34" charset="0"/>
                <a:ea typeface="Tahoma" panose="020B0604030504040204" pitchFamily="34" charset="0"/>
                <a:cs typeface="Tahoma" panose="020B0604030504040204" pitchFamily="34" charset="0"/>
              </a:rPr>
              <a:t>(US News &amp; World Report, 5/5/22)</a:t>
            </a:r>
            <a:endParaRPr lang="en-US" sz="2000" dirty="0"/>
          </a:p>
        </p:txBody>
      </p:sp>
    </p:spTree>
    <p:extLst>
      <p:ext uri="{BB962C8B-B14F-4D97-AF65-F5344CB8AC3E}">
        <p14:creationId xmlns:p14="http://schemas.microsoft.com/office/powerpoint/2010/main" val="30345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F6E6-215F-A006-F075-3F250E05D168}"/>
              </a:ext>
            </a:extLst>
          </p:cNvPr>
          <p:cNvSpPr>
            <a:spLocks noGrp="1"/>
          </p:cNvSpPr>
          <p:nvPr>
            <p:ph type="title"/>
          </p:nvPr>
        </p:nvSpPr>
        <p:spPr/>
        <p: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Doxology</a:t>
            </a:r>
          </a:p>
        </p:txBody>
      </p:sp>
      <p:sp>
        <p:nvSpPr>
          <p:cNvPr id="3" name="Content Placeholder 2">
            <a:extLst>
              <a:ext uri="{FF2B5EF4-FFF2-40B4-BE49-F238E27FC236}">
                <a16:creationId xmlns:a16="http://schemas.microsoft.com/office/drawing/2014/main" id="{B5CD364F-58AA-C41C-505E-BBEDA7581B4B}"/>
              </a:ext>
            </a:extLst>
          </p:cNvPr>
          <p:cNvSpPr>
            <a:spLocks noGrp="1"/>
          </p:cNvSpPr>
          <p:nvPr>
            <p:ph idx="1"/>
          </p:nvPr>
        </p:nvSpPr>
        <p:spPr/>
        <p:txBody>
          <a:bodyPr>
            <a:normAutofit/>
          </a:bodyPr>
          <a:lstStyle/>
          <a:p>
            <a:pPr algn="ctr">
              <a:buFont typeface="Arial" charset="0"/>
              <a:buNone/>
            </a:pPr>
            <a:r>
              <a:rPr lang="en-US" sz="3600" dirty="0">
                <a:latin typeface="Tahoma" panose="020B0604030504040204" pitchFamily="34" charset="0"/>
                <a:ea typeface="Tahoma" panose="020B0604030504040204" pitchFamily="34" charset="0"/>
                <a:cs typeface="Tahoma" panose="020B0604030504040204" pitchFamily="34" charset="0"/>
              </a:rPr>
              <a:t>Praise God from whom all blessings flow</a:t>
            </a:r>
          </a:p>
          <a:p>
            <a:pPr algn="ctr">
              <a:buFont typeface="Arial" charset="0"/>
              <a:buNone/>
            </a:pPr>
            <a:r>
              <a:rPr lang="en-US" sz="3600" dirty="0">
                <a:latin typeface="Tahoma" panose="020B0604030504040204" pitchFamily="34" charset="0"/>
                <a:ea typeface="Tahoma" panose="020B0604030504040204" pitchFamily="34" charset="0"/>
                <a:cs typeface="Tahoma" panose="020B0604030504040204" pitchFamily="34" charset="0"/>
              </a:rPr>
              <a:t>Praise Him all creatures here below</a:t>
            </a:r>
          </a:p>
          <a:p>
            <a:pPr algn="ctr">
              <a:buFont typeface="Arial" charset="0"/>
              <a:buNone/>
            </a:pPr>
            <a:r>
              <a:rPr lang="en-US" sz="3600" dirty="0">
                <a:latin typeface="Tahoma" panose="020B0604030504040204" pitchFamily="34" charset="0"/>
                <a:ea typeface="Tahoma" panose="020B0604030504040204" pitchFamily="34" charset="0"/>
                <a:cs typeface="Tahoma" panose="020B0604030504040204" pitchFamily="34" charset="0"/>
              </a:rPr>
              <a:t>Praise Him above ye heavenly hosts</a:t>
            </a:r>
          </a:p>
          <a:p>
            <a:pPr algn="ctr">
              <a:buFont typeface="Arial" charset="0"/>
              <a:buNone/>
            </a:pPr>
            <a:r>
              <a:rPr lang="en-US" sz="3600" dirty="0">
                <a:latin typeface="Tahoma" panose="020B0604030504040204" pitchFamily="34" charset="0"/>
                <a:ea typeface="Tahoma" panose="020B0604030504040204" pitchFamily="34" charset="0"/>
                <a:cs typeface="Tahoma" panose="020B0604030504040204" pitchFamily="34" charset="0"/>
              </a:rPr>
              <a:t>Praise Father, Son and Holy Ghost</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560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31E5FC-C28B-4A3C-B428-EB528F33C35D}"/>
              </a:ext>
            </a:extLst>
          </p:cNvPr>
          <p:cNvSpPr>
            <a:spLocks noGrp="1"/>
          </p:cNvSpPr>
          <p:nvPr>
            <p:ph idx="1"/>
          </p:nvPr>
        </p:nvSpPr>
        <p:spPr>
          <a:xfrm>
            <a:off x="838200" y="1036320"/>
            <a:ext cx="10515600" cy="5140643"/>
          </a:xfrm>
        </p:spPr>
        <p:txBody>
          <a:bodyPr>
            <a:normAutofit/>
          </a:bodyPr>
          <a:lstStyle/>
          <a:p>
            <a:pPr marL="0" indent="0">
              <a:buNone/>
            </a:pPr>
            <a:r>
              <a:rPr lang="en-US" sz="4000" b="1" baseline="30000" dirty="0">
                <a:latin typeface="Tahoma" panose="020B0604030504040204" pitchFamily="34" charset="0"/>
                <a:ea typeface="Tahoma" panose="020B0604030504040204" pitchFamily="34" charset="0"/>
                <a:cs typeface="Tahoma" panose="020B0604030504040204" pitchFamily="34" charset="0"/>
              </a:rPr>
              <a:t>16 </a:t>
            </a:r>
            <a:r>
              <a:rPr lang="en-US" sz="4000" dirty="0">
                <a:latin typeface="Tahoma" panose="020B0604030504040204" pitchFamily="34" charset="0"/>
                <a:ea typeface="Tahoma" panose="020B0604030504040204" pitchFamily="34" charset="0"/>
                <a:cs typeface="Tahoma" panose="020B0604030504040204" pitchFamily="34" charset="0"/>
              </a:rPr>
              <a:t>Don’t you know that you yourselves are God’s temple and that God’s Spirit dwells in your midst? </a:t>
            </a:r>
          </a:p>
          <a:p>
            <a:pPr marL="0" indent="0">
              <a:buNone/>
            </a:pPr>
            <a:r>
              <a:rPr lang="en-US" sz="4000" b="1" baseline="30000" dirty="0">
                <a:latin typeface="Tahoma" panose="020B0604030504040204" pitchFamily="34" charset="0"/>
                <a:ea typeface="Tahoma" panose="020B0604030504040204" pitchFamily="34" charset="0"/>
                <a:cs typeface="Tahoma" panose="020B0604030504040204" pitchFamily="34" charset="0"/>
              </a:rPr>
              <a:t>17 </a:t>
            </a:r>
            <a:r>
              <a:rPr lang="en-US" sz="4000" dirty="0">
                <a:latin typeface="Tahoma" panose="020B0604030504040204" pitchFamily="34" charset="0"/>
                <a:ea typeface="Tahoma" panose="020B0604030504040204" pitchFamily="34" charset="0"/>
                <a:cs typeface="Tahoma" panose="020B0604030504040204" pitchFamily="34" charset="0"/>
              </a:rPr>
              <a:t>If anyone destroys God’s temple, God will destroy that person; for God’s temple is sacred, and you together are that temple.</a:t>
            </a:r>
          </a:p>
        </p:txBody>
      </p:sp>
    </p:spTree>
    <p:extLst>
      <p:ext uri="{BB962C8B-B14F-4D97-AF65-F5344CB8AC3E}">
        <p14:creationId xmlns:p14="http://schemas.microsoft.com/office/powerpoint/2010/main" val="1118494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ourney through the Ancient Tabernacle">
            <a:extLst>
              <a:ext uri="{FF2B5EF4-FFF2-40B4-BE49-F238E27FC236}">
                <a16:creationId xmlns:a16="http://schemas.microsoft.com/office/drawing/2014/main" id="{6A1294B0-DC36-4682-A6B3-76F456414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096001" cy="2932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Molten Sea in Solomon's Temple | Meridian Magazine">
            <a:extLst>
              <a:ext uri="{FF2B5EF4-FFF2-40B4-BE49-F238E27FC236}">
                <a16:creationId xmlns:a16="http://schemas.microsoft.com/office/drawing/2014/main" id="{A2DAF354-FA0E-4A59-A32C-F803544F8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0"/>
            <a:ext cx="6096001" cy="29321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BE719F5-3BF9-4AE5-B253-A729EA2AA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224" y="2944069"/>
            <a:ext cx="1088134" cy="969862"/>
          </a:xfrm>
          <a:prstGeom prst="rect">
            <a:avLst/>
          </a:prstGeom>
        </p:spPr>
      </p:pic>
      <p:pic>
        <p:nvPicPr>
          <p:cNvPr id="1026" name="Picture 2" descr="https://fecarcadia.org/wp-content/uploads/2018/10/English-photo@2x.jpg">
            <a:extLst>
              <a:ext uri="{FF2B5EF4-FFF2-40B4-BE49-F238E27FC236}">
                <a16:creationId xmlns:a16="http://schemas.microsoft.com/office/drawing/2014/main" id="{3BD10D53-8BE5-4ABD-A854-DE1131457560}"/>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115312" y="3803903"/>
            <a:ext cx="7973568" cy="3054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DF04-890C-4602-B10B-B19E415342FB}"/>
              </a:ext>
            </a:extLst>
          </p:cNvPr>
          <p:cNvSpPr>
            <a:spLocks noGrp="1"/>
          </p:cNvSpPr>
          <p:nvPr>
            <p:ph type="title"/>
          </p:nvPr>
        </p:nvSpPr>
        <p:spPr>
          <a:xfrm>
            <a:off x="838200" y="218821"/>
            <a:ext cx="10515600" cy="1030859"/>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a:t>
            </a:r>
            <a:r>
              <a:rPr lang="en-US" b="1" i="1" u="sng" dirty="0">
                <a:latin typeface="Tahoma" panose="020B0604030504040204" pitchFamily="34" charset="0"/>
                <a:ea typeface="Tahoma" panose="020B0604030504040204" pitchFamily="34" charset="0"/>
                <a:cs typeface="Tahoma" panose="020B0604030504040204" pitchFamily="34" charset="0"/>
              </a:rPr>
              <a:t>you yourselves </a:t>
            </a:r>
            <a:r>
              <a:rPr lang="en-US" b="1" dirty="0">
                <a:latin typeface="Tahoma" panose="020B0604030504040204" pitchFamily="34" charset="0"/>
                <a:ea typeface="Tahoma" panose="020B0604030504040204" pitchFamily="34" charset="0"/>
                <a:cs typeface="Tahoma" panose="020B0604030504040204" pitchFamily="34" charset="0"/>
              </a:rPr>
              <a:t>are God’s temple”</a:t>
            </a:r>
            <a:endParaRPr lang="en-US" b="1" dirty="0"/>
          </a:p>
        </p:txBody>
      </p:sp>
      <p:sp>
        <p:nvSpPr>
          <p:cNvPr id="3" name="Content Placeholder 2">
            <a:extLst>
              <a:ext uri="{FF2B5EF4-FFF2-40B4-BE49-F238E27FC236}">
                <a16:creationId xmlns:a16="http://schemas.microsoft.com/office/drawing/2014/main" id="{980F5348-FDA2-46FE-A49B-9BC97FB855B3}"/>
              </a:ext>
            </a:extLst>
          </p:cNvPr>
          <p:cNvSpPr>
            <a:spLocks noGrp="1"/>
          </p:cNvSpPr>
          <p:nvPr>
            <p:ph idx="1"/>
          </p:nvPr>
        </p:nvSpPr>
        <p:spPr>
          <a:xfrm>
            <a:off x="420624" y="1481328"/>
            <a:ext cx="11375136" cy="4919472"/>
          </a:xfrm>
        </p:spPr>
        <p:txBody>
          <a:bodyPr/>
          <a:lstStyle/>
          <a:p>
            <a:r>
              <a:rPr lang="en-US" sz="3200" dirty="0">
                <a:latin typeface="Tahoma" panose="020B0604030504040204" pitchFamily="34" charset="0"/>
                <a:ea typeface="Tahoma" panose="020B0604030504040204" pitchFamily="34" charset="0"/>
                <a:cs typeface="Tahoma" panose="020B0604030504040204" pitchFamily="34" charset="0"/>
              </a:rPr>
              <a:t>What kind of place is temple/sanctuary?</a:t>
            </a:r>
          </a:p>
          <a:p>
            <a:r>
              <a:rPr lang="en-US" sz="3200" dirty="0">
                <a:latin typeface="Tahoma" panose="020B0604030504040204" pitchFamily="34" charset="0"/>
                <a:ea typeface="Tahoma" panose="020B0604030504040204" pitchFamily="34" charset="0"/>
                <a:cs typeface="Tahoma" panose="020B0604030504040204" pitchFamily="34" charset="0"/>
              </a:rPr>
              <a:t>If Christians are God’s temple/sanctuary, then what is the one furnishing we must have in individual and in corporate life for worshipping and offering sacrifice to God?</a:t>
            </a:r>
          </a:p>
          <a:p>
            <a:r>
              <a:rPr lang="en-US" sz="3200" b="1" dirty="0">
                <a:latin typeface="Tahoma" panose="020B0604030504040204" pitchFamily="34" charset="0"/>
                <a:ea typeface="Tahoma" panose="020B0604030504040204" pitchFamily="34" charset="0"/>
                <a:cs typeface="Tahoma" panose="020B0604030504040204" pitchFamily="34" charset="0"/>
              </a:rPr>
              <a:t>ALTAR</a:t>
            </a:r>
          </a:p>
          <a:p>
            <a:r>
              <a:rPr lang="en-US" sz="3200" dirty="0">
                <a:latin typeface="Tahoma" panose="020B0604030504040204" pitchFamily="34" charset="0"/>
                <a:ea typeface="Tahoma" panose="020B0604030504040204" pitchFamily="34" charset="0"/>
                <a:cs typeface="Tahoma" panose="020B0604030504040204" pitchFamily="34" charset="0"/>
              </a:rPr>
              <a:t>Romans 12:1   </a:t>
            </a:r>
            <a:r>
              <a:rPr lang="en-US" sz="3200" i="1" dirty="0">
                <a:latin typeface="Tahoma" panose="020B0604030504040204" pitchFamily="34" charset="0"/>
                <a:ea typeface="Tahoma" panose="020B0604030504040204" pitchFamily="34" charset="0"/>
                <a:cs typeface="Tahoma" panose="020B0604030504040204" pitchFamily="34" charset="0"/>
              </a:rPr>
              <a:t>“offer your bodies as a living sacrifice, holy and pleasing to God—this is your true and proper worship.”</a:t>
            </a:r>
          </a:p>
          <a:p>
            <a:pPr marL="0" indent="0">
              <a:buNone/>
            </a:pPr>
            <a:endParaRPr lang="en-US" dirty="0"/>
          </a:p>
        </p:txBody>
      </p:sp>
    </p:spTree>
    <p:extLst>
      <p:ext uri="{BB962C8B-B14F-4D97-AF65-F5344CB8AC3E}">
        <p14:creationId xmlns:p14="http://schemas.microsoft.com/office/powerpoint/2010/main" val="5378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D426-60A4-42F8-B9C2-ABA041A25E6B}"/>
              </a:ext>
            </a:extLst>
          </p:cNvPr>
          <p:cNvSpPr>
            <a:spLocks noGrp="1"/>
          </p:cNvSpPr>
          <p:nvPr>
            <p:ph type="title"/>
          </p:nvPr>
        </p:nvSpPr>
        <p:spPr>
          <a:xfrm>
            <a:off x="838200" y="365761"/>
            <a:ext cx="10515600" cy="1237488"/>
          </a:xfrm>
        </p:spPr>
        <p:txBody>
          <a:bodyPr>
            <a:normAutofit fontScale="90000"/>
          </a:bodyPr>
          <a:lstStyle/>
          <a:p>
            <a:pPr algn="ctr"/>
            <a:br>
              <a:rPr lang="en-US" b="1" dirty="0"/>
            </a:br>
            <a:r>
              <a:rPr lang="he-IL" sz="9800" b="1" dirty="0"/>
              <a:t>עבד</a:t>
            </a:r>
            <a:r>
              <a:rPr lang="en-US" b="1" dirty="0"/>
              <a:t> - </a:t>
            </a:r>
            <a:r>
              <a:rPr lang="en-US" sz="6000" b="1" dirty="0">
                <a:latin typeface="Tahoma" panose="020B0604030504040204" pitchFamily="34" charset="0"/>
                <a:ea typeface="Tahoma" panose="020B0604030504040204" pitchFamily="34" charset="0"/>
                <a:cs typeface="Tahoma" panose="020B0604030504040204" pitchFamily="34" charset="0"/>
              </a:rPr>
              <a:t>“To Serve”</a:t>
            </a:r>
            <a:br>
              <a:rPr lang="en-US" sz="6000" b="1" dirty="0">
                <a:latin typeface="Tahoma" panose="020B0604030504040204" pitchFamily="34" charset="0"/>
                <a:ea typeface="Tahoma" panose="020B0604030504040204" pitchFamily="34" charset="0"/>
                <a:cs typeface="Tahoma" panose="020B0604030504040204" pitchFamily="34" charset="0"/>
              </a:rPr>
            </a:br>
            <a:br>
              <a:rPr lang="en-US" b="1" dirty="0"/>
            </a:br>
            <a:endParaRPr lang="en-US" dirty="0"/>
          </a:p>
        </p:txBody>
      </p:sp>
      <p:sp>
        <p:nvSpPr>
          <p:cNvPr id="3" name="Content Placeholder 2">
            <a:extLst>
              <a:ext uri="{FF2B5EF4-FFF2-40B4-BE49-F238E27FC236}">
                <a16:creationId xmlns:a16="http://schemas.microsoft.com/office/drawing/2014/main" id="{CCEDAB49-BC57-46EA-8DCE-CCF4EDBB3B03}"/>
              </a:ext>
            </a:extLst>
          </p:cNvPr>
          <p:cNvSpPr>
            <a:spLocks noGrp="1"/>
          </p:cNvSpPr>
          <p:nvPr>
            <p:ph idx="1"/>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1 Peter 2:9   </a:t>
            </a:r>
            <a:r>
              <a:rPr lang="en-US" i="1" dirty="0">
                <a:latin typeface="Tahoma" panose="020B0604030504040204" pitchFamily="34" charset="0"/>
                <a:ea typeface="Tahoma" panose="020B0604030504040204" pitchFamily="34" charset="0"/>
                <a:cs typeface="Tahoma" panose="020B0604030504040204" pitchFamily="34" charset="0"/>
              </a:rPr>
              <a:t>“But you are a chosen people, </a:t>
            </a:r>
            <a:r>
              <a:rPr lang="en-US" b="1" i="1" dirty="0">
                <a:latin typeface="Tahoma" panose="020B0604030504040204" pitchFamily="34" charset="0"/>
                <a:ea typeface="Tahoma" panose="020B0604030504040204" pitchFamily="34" charset="0"/>
                <a:cs typeface="Tahoma" panose="020B0604030504040204" pitchFamily="34" charset="0"/>
              </a:rPr>
              <a:t>a royal priesthood</a:t>
            </a:r>
            <a:r>
              <a:rPr lang="en-US" i="1" dirty="0">
                <a:latin typeface="Tahoma" panose="020B0604030504040204" pitchFamily="34" charset="0"/>
                <a:ea typeface="Tahoma" panose="020B0604030504040204" pitchFamily="34" charset="0"/>
                <a:cs typeface="Tahoma" panose="020B0604030504040204" pitchFamily="34" charset="0"/>
              </a:rPr>
              <a:t>, a holy nation, </a:t>
            </a:r>
            <a:r>
              <a:rPr lang="en-US" b="1" i="1" dirty="0">
                <a:latin typeface="Tahoma" panose="020B0604030504040204" pitchFamily="34" charset="0"/>
                <a:ea typeface="Tahoma" panose="020B0604030504040204" pitchFamily="34" charset="0"/>
                <a:cs typeface="Tahoma" panose="020B0604030504040204" pitchFamily="34" charset="0"/>
              </a:rPr>
              <a:t>God’s special possession</a:t>
            </a:r>
            <a:r>
              <a:rPr lang="en-US" i="1" dirty="0">
                <a:latin typeface="Tahoma" panose="020B0604030504040204" pitchFamily="34" charset="0"/>
                <a:ea typeface="Tahoma" panose="020B0604030504040204" pitchFamily="34" charset="0"/>
                <a:cs typeface="Tahoma" panose="020B0604030504040204" pitchFamily="34" charset="0"/>
              </a:rPr>
              <a:t>, that </a:t>
            </a:r>
            <a:r>
              <a:rPr lang="en-US" b="1" i="1" dirty="0">
                <a:latin typeface="Tahoma" panose="020B0604030504040204" pitchFamily="34" charset="0"/>
                <a:ea typeface="Tahoma" panose="020B0604030504040204" pitchFamily="34" charset="0"/>
                <a:cs typeface="Tahoma" panose="020B0604030504040204" pitchFamily="34" charset="0"/>
              </a:rPr>
              <a:t>you may declare the praises of Him</a:t>
            </a:r>
            <a:r>
              <a:rPr lang="en-US" i="1" dirty="0">
                <a:latin typeface="Tahoma" panose="020B0604030504040204" pitchFamily="34" charset="0"/>
                <a:ea typeface="Tahoma" panose="020B0604030504040204" pitchFamily="34" charset="0"/>
                <a:cs typeface="Tahoma" panose="020B0604030504040204" pitchFamily="34" charset="0"/>
              </a:rPr>
              <a:t> who called you out of darkness into His wonderful light.”</a:t>
            </a:r>
          </a:p>
          <a:p>
            <a:r>
              <a:rPr lang="en-US" dirty="0">
                <a:latin typeface="Tahoma" panose="020B0604030504040204" pitchFamily="34" charset="0"/>
                <a:ea typeface="Tahoma" panose="020B0604030504040204" pitchFamily="34" charset="0"/>
                <a:cs typeface="Tahoma" panose="020B0604030504040204" pitchFamily="34" charset="0"/>
              </a:rPr>
              <a:t>For Israel, from serving </a:t>
            </a:r>
            <a:r>
              <a:rPr lang="en-US" dirty="0" err="1">
                <a:latin typeface="Tahoma" panose="020B0604030504040204" pitchFamily="34" charset="0"/>
                <a:ea typeface="Tahoma" panose="020B0604030504040204" pitchFamily="34" charset="0"/>
                <a:cs typeface="Tahoma" panose="020B0604030504040204" pitchFamily="34" charset="0"/>
              </a:rPr>
              <a:t>Pharoah</a:t>
            </a:r>
            <a:r>
              <a:rPr lang="en-US" dirty="0">
                <a:latin typeface="Tahoma" panose="020B0604030504040204" pitchFamily="34" charset="0"/>
                <a:ea typeface="Tahoma" panose="020B0604030504040204" pitchFamily="34" charset="0"/>
                <a:cs typeface="Tahoma" panose="020B0604030504040204" pitchFamily="34" charset="0"/>
              </a:rPr>
              <a:t> in Egypt to serving God in Sinai.</a:t>
            </a:r>
          </a:p>
          <a:p>
            <a:r>
              <a:rPr lang="en-US" dirty="0">
                <a:latin typeface="Tahoma" panose="020B0604030504040204" pitchFamily="34" charset="0"/>
                <a:ea typeface="Tahoma" panose="020B0604030504040204" pitchFamily="34" charset="0"/>
                <a:cs typeface="Tahoma" panose="020B0604030504040204" pitchFamily="34" charset="0"/>
              </a:rPr>
              <a:t>For Christians, from serving Satan in sin to serving God through Christ and building God’s temple.</a:t>
            </a:r>
          </a:p>
          <a:p>
            <a:pPr marL="0" indent="0">
              <a:buNone/>
            </a:pPr>
            <a:endParaRPr lang="en-US" dirty="0"/>
          </a:p>
        </p:txBody>
      </p:sp>
    </p:spTree>
    <p:extLst>
      <p:ext uri="{BB962C8B-B14F-4D97-AF65-F5344CB8AC3E}">
        <p14:creationId xmlns:p14="http://schemas.microsoft.com/office/powerpoint/2010/main" val="315378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5F95-7C6A-4B01-A6FE-04CDDD12310F}"/>
              </a:ext>
            </a:extLst>
          </p:cNvPr>
          <p:cNvSpPr>
            <a:spLocks noGrp="1"/>
          </p:cNvSpPr>
          <p:nvPr>
            <p:ph type="title"/>
          </p:nvPr>
        </p:nvSpPr>
        <p:spPr>
          <a:xfrm>
            <a:off x="838200" y="365125"/>
            <a:ext cx="10515600" cy="1036955"/>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“you yourselves are </a:t>
            </a:r>
            <a:r>
              <a:rPr lang="en-US" b="1" i="1" u="sng" dirty="0">
                <a:latin typeface="Tahoma" panose="020B0604030504040204" pitchFamily="34" charset="0"/>
                <a:ea typeface="Tahoma" panose="020B0604030504040204" pitchFamily="34" charset="0"/>
                <a:cs typeface="Tahoma" panose="020B0604030504040204" pitchFamily="34" charset="0"/>
              </a:rPr>
              <a:t>God’s temple”</a:t>
            </a:r>
            <a:endParaRPr lang="en-US" b="1" i="1" u="sng" dirty="0"/>
          </a:p>
        </p:txBody>
      </p:sp>
      <p:sp>
        <p:nvSpPr>
          <p:cNvPr id="3" name="Content Placeholder 2">
            <a:extLst>
              <a:ext uri="{FF2B5EF4-FFF2-40B4-BE49-F238E27FC236}">
                <a16:creationId xmlns:a16="http://schemas.microsoft.com/office/drawing/2014/main" id="{67BE4C57-5E06-4ADB-B737-D28C0981DAB2}"/>
              </a:ext>
            </a:extLst>
          </p:cNvPr>
          <p:cNvSpPr>
            <a:spLocks noGrp="1"/>
          </p:cNvSpPr>
          <p:nvPr>
            <p:ph idx="1"/>
          </p:nvPr>
        </p:nvSpPr>
        <p:spPr>
          <a:xfrm>
            <a:off x="402336" y="1536192"/>
            <a:ext cx="11369040" cy="4791456"/>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God’s temple is God’s exclusive possession (1 Peter 2:9).</a:t>
            </a:r>
          </a:p>
          <a:p>
            <a:r>
              <a:rPr lang="en-US" dirty="0">
                <a:latin typeface="Tahoma" panose="020B0604030504040204" pitchFamily="34" charset="0"/>
                <a:ea typeface="Tahoma" panose="020B0604030504040204" pitchFamily="34" charset="0"/>
                <a:cs typeface="Tahoma" panose="020B0604030504040204" pitchFamily="34" charset="0"/>
              </a:rPr>
              <a:t>How should we then live as God’s temple, His special possession?</a:t>
            </a:r>
          </a:p>
          <a:p>
            <a:r>
              <a:rPr lang="en-US" dirty="0">
                <a:latin typeface="Tahoma" panose="020B0604030504040204" pitchFamily="34" charset="0"/>
                <a:ea typeface="Tahoma" panose="020B0604030504040204" pitchFamily="34" charset="0"/>
                <a:cs typeface="Tahoma" panose="020B0604030504040204" pitchFamily="34" charset="0"/>
              </a:rPr>
              <a:t>Live for God, for His glory, through the power of the Holy Spirit.</a:t>
            </a:r>
          </a:p>
          <a:p>
            <a:r>
              <a:rPr lang="en-GB" dirty="0">
                <a:latin typeface="Tahoma" panose="020B0604030504040204" pitchFamily="34" charset="0"/>
                <a:ea typeface="Tahoma" panose="020B0604030504040204" pitchFamily="34" charset="0"/>
                <a:cs typeface="Tahoma" panose="020B0604030504040204" pitchFamily="34" charset="0"/>
              </a:rPr>
              <a:t>1 Cor. 6:19-20  </a:t>
            </a:r>
            <a:r>
              <a:rPr lang="en-GB" i="1" dirty="0">
                <a:latin typeface="Tahoma" panose="020B0604030504040204" pitchFamily="34" charset="0"/>
                <a:ea typeface="Tahoma" panose="020B0604030504040204" pitchFamily="34" charset="0"/>
                <a:cs typeface="Tahoma" panose="020B0604030504040204" pitchFamily="34" charset="0"/>
              </a:rPr>
              <a:t>“</a:t>
            </a:r>
            <a:r>
              <a:rPr lang="en-US" b="1" i="1" baseline="30000" dirty="0">
                <a:latin typeface="Tahoma" panose="020B0604030504040204" pitchFamily="34" charset="0"/>
                <a:ea typeface="Tahoma" panose="020B0604030504040204" pitchFamily="34" charset="0"/>
                <a:cs typeface="Tahoma" panose="020B0604030504040204" pitchFamily="34" charset="0"/>
              </a:rPr>
              <a:t>19 </a:t>
            </a:r>
            <a:r>
              <a:rPr lang="en-US" i="1" dirty="0">
                <a:latin typeface="Tahoma" panose="020B0604030504040204" pitchFamily="34" charset="0"/>
                <a:ea typeface="Tahoma" panose="020B0604030504040204" pitchFamily="34" charset="0"/>
                <a:cs typeface="Tahoma" panose="020B0604030504040204" pitchFamily="34" charset="0"/>
              </a:rPr>
              <a:t>Do you not know that your bodies are temples of the Holy Spirit, who is in you, whom you have received from God? You are not your own; </a:t>
            </a:r>
            <a:r>
              <a:rPr lang="en-US" b="1" i="1" baseline="30000" dirty="0">
                <a:latin typeface="Tahoma" panose="020B0604030504040204" pitchFamily="34" charset="0"/>
                <a:ea typeface="Tahoma" panose="020B0604030504040204" pitchFamily="34" charset="0"/>
                <a:cs typeface="Tahoma" panose="020B0604030504040204" pitchFamily="34" charset="0"/>
              </a:rPr>
              <a:t>20 </a:t>
            </a:r>
            <a:r>
              <a:rPr lang="en-US" i="1" dirty="0">
                <a:latin typeface="Tahoma" panose="020B0604030504040204" pitchFamily="34" charset="0"/>
                <a:ea typeface="Tahoma" panose="020B0604030504040204" pitchFamily="34" charset="0"/>
                <a:cs typeface="Tahoma" panose="020B0604030504040204" pitchFamily="34" charset="0"/>
              </a:rPr>
              <a:t>you were bought at a price. Therefore honor God with your bodies.”</a:t>
            </a:r>
            <a:r>
              <a:rPr lang="en-GB" b="1" i="1" baseline="30000" dirty="0">
                <a:latin typeface="Tahoma" panose="020B0604030504040204" pitchFamily="34" charset="0"/>
                <a:ea typeface="Tahoma" panose="020B0604030504040204" pitchFamily="34" charset="0"/>
                <a:cs typeface="Tahoma" panose="020B0604030504040204" pitchFamily="34" charset="0"/>
              </a:rPr>
              <a:t> </a:t>
            </a:r>
          </a:p>
          <a:p>
            <a:r>
              <a:rPr lang="en-US" dirty="0">
                <a:latin typeface="Tahoma" panose="020B0604030504040204" pitchFamily="34" charset="0"/>
                <a:ea typeface="Tahoma" panose="020B0604030504040204" pitchFamily="34" charset="0"/>
                <a:cs typeface="Tahoma" panose="020B0604030504040204" pitchFamily="34" charset="0"/>
              </a:rPr>
              <a:t>Romans 12:1   “I urge you, brothers and sisters, in view of God’s mercy, to </a:t>
            </a:r>
            <a:r>
              <a:rPr lang="en-US" b="1" i="1" dirty="0">
                <a:latin typeface="Tahoma" panose="020B0604030504040204" pitchFamily="34" charset="0"/>
                <a:ea typeface="Tahoma" panose="020B0604030504040204" pitchFamily="34" charset="0"/>
                <a:cs typeface="Tahoma" panose="020B0604030504040204" pitchFamily="34" charset="0"/>
              </a:rPr>
              <a:t>offer your bodies as a living sacrifice</a:t>
            </a:r>
            <a:r>
              <a:rPr lang="en-US" dirty="0">
                <a:latin typeface="Tahoma" panose="020B0604030504040204" pitchFamily="34" charset="0"/>
                <a:ea typeface="Tahoma" panose="020B0604030504040204" pitchFamily="34" charset="0"/>
                <a:cs typeface="Tahoma" panose="020B0604030504040204" pitchFamily="34" charset="0"/>
              </a:rPr>
              <a:t>, holy and pleasing to God—this is your true and proper worship.”</a:t>
            </a:r>
          </a:p>
        </p:txBody>
      </p:sp>
    </p:spTree>
    <p:extLst>
      <p:ext uri="{BB962C8B-B14F-4D97-AF65-F5344CB8AC3E}">
        <p14:creationId xmlns:p14="http://schemas.microsoft.com/office/powerpoint/2010/main" val="33853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2634-D23D-2D53-D2C5-A56B14234BFD}"/>
              </a:ext>
            </a:extLst>
          </p:cNvPr>
          <p:cNvSpPr>
            <a:spLocks noGrp="1"/>
          </p:cNvSpPr>
          <p:nvPr>
            <p:ph type="title"/>
          </p:nvPr>
        </p:nvSpPr>
        <p:spPr>
          <a:xfrm>
            <a:off x="371856" y="239131"/>
            <a:ext cx="11426134" cy="943494"/>
          </a:xfrm>
        </p:spPr>
        <p:txBody>
          <a:bodyPr>
            <a:noAutofit/>
          </a:bodyPr>
          <a:lstStyle/>
          <a:p>
            <a:pPr algn="ctr"/>
            <a:r>
              <a:rPr lang="en-US" sz="3600" b="1" i="1" dirty="0">
                <a:latin typeface="Tahoma" panose="020B0604030504040204" pitchFamily="34" charset="0"/>
                <a:ea typeface="Tahoma" panose="020B0604030504040204" pitchFamily="34" charset="0"/>
                <a:cs typeface="Tahoma" panose="020B0604030504040204" pitchFamily="34" charset="0"/>
              </a:rPr>
              <a:t>Jesus Christ, God’s PERFECT temple is </a:t>
            </a:r>
            <a:r>
              <a:rPr lang="en-US" sz="3600" b="1" i="1" u="sng" dirty="0">
                <a:latin typeface="Tahoma" panose="020B0604030504040204" pitchFamily="34" charset="0"/>
                <a:ea typeface="Tahoma" panose="020B0604030504040204" pitchFamily="34" charset="0"/>
                <a:cs typeface="Tahoma" panose="020B0604030504040204" pitchFamily="34" charset="0"/>
              </a:rPr>
              <a:t>SACRED</a:t>
            </a:r>
            <a:endParaRPr lang="en-US" sz="3600" b="1" i="1" u="sng" dirty="0"/>
          </a:p>
        </p:txBody>
      </p:sp>
      <p:sp>
        <p:nvSpPr>
          <p:cNvPr id="3" name="Content Placeholder 2">
            <a:extLst>
              <a:ext uri="{FF2B5EF4-FFF2-40B4-BE49-F238E27FC236}">
                <a16:creationId xmlns:a16="http://schemas.microsoft.com/office/drawing/2014/main" id="{CF24EAEE-38DC-206A-C28C-C8ECF560F38F}"/>
              </a:ext>
            </a:extLst>
          </p:cNvPr>
          <p:cNvSpPr>
            <a:spLocks noGrp="1"/>
          </p:cNvSpPr>
          <p:nvPr>
            <p:ph idx="1"/>
          </p:nvPr>
        </p:nvSpPr>
        <p:spPr>
          <a:xfrm>
            <a:off x="414528" y="1274065"/>
            <a:ext cx="11383462" cy="5344804"/>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John 1:14   </a:t>
            </a:r>
            <a:r>
              <a:rPr lang="en-US" i="1" dirty="0">
                <a:latin typeface="Tahoma" panose="020B0604030504040204" pitchFamily="34" charset="0"/>
                <a:ea typeface="Tahoma" panose="020B0604030504040204" pitchFamily="34" charset="0"/>
                <a:cs typeface="Tahoma" panose="020B0604030504040204" pitchFamily="34" charset="0"/>
              </a:rPr>
              <a:t>“The Word became flesh and made His dwelling </a:t>
            </a:r>
            <a:r>
              <a:rPr lang="en-US" b="1" i="1" dirty="0">
                <a:latin typeface="Tahoma" panose="020B0604030504040204" pitchFamily="34" charset="0"/>
                <a:ea typeface="Tahoma" panose="020B0604030504040204" pitchFamily="34" charset="0"/>
                <a:cs typeface="Tahoma" panose="020B0604030504040204" pitchFamily="34" charset="0"/>
              </a:rPr>
              <a:t>(</a:t>
            </a:r>
            <a:r>
              <a:rPr lang="en-US" b="1" i="1" dirty="0" err="1">
                <a:latin typeface="Tahoma" panose="020B0604030504040204" pitchFamily="34" charset="0"/>
                <a:ea typeface="Tahoma" panose="020B0604030504040204" pitchFamily="34" charset="0"/>
                <a:cs typeface="Tahoma" panose="020B0604030504040204" pitchFamily="34" charset="0"/>
              </a:rPr>
              <a:t>tabernacled</a:t>
            </a:r>
            <a:r>
              <a:rPr lang="en-US" b="1" i="1" dirty="0">
                <a:latin typeface="Tahoma" panose="020B0604030504040204" pitchFamily="34" charset="0"/>
                <a:ea typeface="Tahoma" panose="020B0604030504040204" pitchFamily="34" charset="0"/>
                <a:cs typeface="Tahoma" panose="020B0604030504040204" pitchFamily="34" charset="0"/>
              </a:rPr>
              <a:t>) </a:t>
            </a:r>
            <a:r>
              <a:rPr lang="en-US" i="1" dirty="0">
                <a:latin typeface="Tahoma" panose="020B0604030504040204" pitchFamily="34" charset="0"/>
                <a:ea typeface="Tahoma" panose="020B0604030504040204" pitchFamily="34" charset="0"/>
                <a:cs typeface="Tahoma" panose="020B0604030504040204" pitchFamily="34" charset="0"/>
              </a:rPr>
              <a:t>among us. We have seen His glory, the glory of the one and only Son, who came from the Father, full of grace and truth.”</a:t>
            </a:r>
          </a:p>
          <a:p>
            <a:pPr marL="0" indent="0">
              <a:buNone/>
            </a:pPr>
            <a:endParaRPr lang="en-US" i="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John 2:18-22     </a:t>
            </a:r>
            <a:r>
              <a:rPr lang="en-US" i="1" dirty="0">
                <a:latin typeface="Tahoma" panose="020B0604030504040204" pitchFamily="34" charset="0"/>
                <a:ea typeface="Tahoma" panose="020B0604030504040204" pitchFamily="34" charset="0"/>
                <a:cs typeface="Tahoma" panose="020B0604030504040204" pitchFamily="34" charset="0"/>
              </a:rPr>
              <a:t>“</a:t>
            </a:r>
            <a:r>
              <a:rPr lang="en-US" b="1" i="1" baseline="30000" dirty="0">
                <a:latin typeface="Tahoma" panose="020B0604030504040204" pitchFamily="34" charset="0"/>
                <a:ea typeface="Tahoma" panose="020B0604030504040204" pitchFamily="34" charset="0"/>
                <a:cs typeface="Tahoma" panose="020B0604030504040204" pitchFamily="34" charset="0"/>
              </a:rPr>
              <a:t>18 </a:t>
            </a:r>
            <a:r>
              <a:rPr lang="en-US" i="1" dirty="0">
                <a:latin typeface="Tahoma" panose="020B0604030504040204" pitchFamily="34" charset="0"/>
                <a:ea typeface="Tahoma" panose="020B0604030504040204" pitchFamily="34" charset="0"/>
                <a:cs typeface="Tahoma" panose="020B0604030504040204" pitchFamily="34" charset="0"/>
              </a:rPr>
              <a:t>The Jews then responded to Him, ‘What sign can You show us to prove Your authority to do all this?”                               </a:t>
            </a:r>
            <a:r>
              <a:rPr lang="en-US" b="1" i="1" baseline="30000" dirty="0">
                <a:latin typeface="Tahoma" panose="020B0604030504040204" pitchFamily="34" charset="0"/>
                <a:ea typeface="Tahoma" panose="020B0604030504040204" pitchFamily="34" charset="0"/>
                <a:cs typeface="Tahoma" panose="020B0604030504040204" pitchFamily="34" charset="0"/>
              </a:rPr>
              <a:t>19 </a:t>
            </a:r>
            <a:r>
              <a:rPr lang="en-US" i="1" dirty="0">
                <a:latin typeface="Tahoma" panose="020B0604030504040204" pitchFamily="34" charset="0"/>
                <a:ea typeface="Tahoma" panose="020B0604030504040204" pitchFamily="34" charset="0"/>
                <a:cs typeface="Tahoma" panose="020B0604030504040204" pitchFamily="34" charset="0"/>
              </a:rPr>
              <a:t>Jesus answered them, ’Destroy this temple, and I will raise it again in three days.’  </a:t>
            </a:r>
            <a:r>
              <a:rPr lang="en-US" b="1" i="1" baseline="30000" dirty="0">
                <a:latin typeface="Tahoma" panose="020B0604030504040204" pitchFamily="34" charset="0"/>
                <a:ea typeface="Tahoma" panose="020B0604030504040204" pitchFamily="34" charset="0"/>
                <a:cs typeface="Tahoma" panose="020B0604030504040204" pitchFamily="34" charset="0"/>
              </a:rPr>
              <a:t>20 </a:t>
            </a:r>
            <a:r>
              <a:rPr lang="en-US" i="1" dirty="0">
                <a:latin typeface="Tahoma" panose="020B0604030504040204" pitchFamily="34" charset="0"/>
                <a:ea typeface="Tahoma" panose="020B0604030504040204" pitchFamily="34" charset="0"/>
                <a:cs typeface="Tahoma" panose="020B0604030504040204" pitchFamily="34" charset="0"/>
              </a:rPr>
              <a:t>They replied, ‘It has taken forty-six years to build this temple, and You are going to raise it in three days?                 </a:t>
            </a:r>
            <a:r>
              <a:rPr lang="en-US" b="1" i="1" baseline="30000" dirty="0">
                <a:latin typeface="Tahoma" panose="020B0604030504040204" pitchFamily="34" charset="0"/>
                <a:ea typeface="Tahoma" panose="020B0604030504040204" pitchFamily="34" charset="0"/>
                <a:cs typeface="Tahoma" panose="020B0604030504040204" pitchFamily="34" charset="0"/>
              </a:rPr>
              <a:t>21 </a:t>
            </a:r>
            <a:r>
              <a:rPr lang="en-US" i="1" dirty="0">
                <a:latin typeface="Tahoma" panose="020B0604030504040204" pitchFamily="34" charset="0"/>
                <a:ea typeface="Tahoma" panose="020B0604030504040204" pitchFamily="34" charset="0"/>
                <a:cs typeface="Tahoma" panose="020B0604030504040204" pitchFamily="34" charset="0"/>
              </a:rPr>
              <a:t>But </a:t>
            </a:r>
            <a:r>
              <a:rPr lang="en-US" b="1" i="1" u="sng" dirty="0">
                <a:latin typeface="Tahoma" panose="020B0604030504040204" pitchFamily="34" charset="0"/>
                <a:ea typeface="Tahoma" panose="020B0604030504040204" pitchFamily="34" charset="0"/>
                <a:cs typeface="Tahoma" panose="020B0604030504040204" pitchFamily="34" charset="0"/>
              </a:rPr>
              <a:t>the temple </a:t>
            </a:r>
            <a:r>
              <a:rPr lang="en-US" i="1" dirty="0">
                <a:latin typeface="Tahoma" panose="020B0604030504040204" pitchFamily="34" charset="0"/>
                <a:ea typeface="Tahoma" panose="020B0604030504040204" pitchFamily="34" charset="0"/>
                <a:cs typeface="Tahoma" panose="020B0604030504040204" pitchFamily="34" charset="0"/>
              </a:rPr>
              <a:t>He had spoken of was </a:t>
            </a:r>
            <a:r>
              <a:rPr lang="en-US" b="1" i="1" u="sng" dirty="0">
                <a:latin typeface="Tahoma" panose="020B0604030504040204" pitchFamily="34" charset="0"/>
                <a:ea typeface="Tahoma" panose="020B0604030504040204" pitchFamily="34" charset="0"/>
                <a:cs typeface="Tahoma" panose="020B0604030504040204" pitchFamily="34" charset="0"/>
              </a:rPr>
              <a:t>His body</a:t>
            </a:r>
            <a:r>
              <a:rPr lang="en-US" i="1" dirty="0">
                <a:latin typeface="Tahoma" panose="020B0604030504040204" pitchFamily="34" charset="0"/>
                <a:ea typeface="Tahoma" panose="020B0604030504040204" pitchFamily="34" charset="0"/>
                <a:cs typeface="Tahoma" panose="020B0604030504040204" pitchFamily="34" charset="0"/>
              </a:rPr>
              <a:t>.                  </a:t>
            </a:r>
            <a:r>
              <a:rPr lang="en-US" b="1" i="1" baseline="30000" dirty="0">
                <a:latin typeface="Tahoma" panose="020B0604030504040204" pitchFamily="34" charset="0"/>
                <a:ea typeface="Tahoma" panose="020B0604030504040204" pitchFamily="34" charset="0"/>
                <a:cs typeface="Tahoma" panose="020B0604030504040204" pitchFamily="34" charset="0"/>
              </a:rPr>
              <a:t>22 </a:t>
            </a:r>
            <a:r>
              <a:rPr lang="en-US" i="1" dirty="0">
                <a:latin typeface="Tahoma" panose="020B0604030504040204" pitchFamily="34" charset="0"/>
                <a:ea typeface="Tahoma" panose="020B0604030504040204" pitchFamily="34" charset="0"/>
                <a:cs typeface="Tahoma" panose="020B0604030504040204" pitchFamily="34" charset="0"/>
              </a:rPr>
              <a:t>After He was raised from the dead, His disciples recalled what He had said. Then they believed the scripture and the words that Jesus had spoken.”</a:t>
            </a:r>
          </a:p>
          <a:p>
            <a:endParaRPr lang="en-US" sz="24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845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59F8D-7C13-4DE0-9804-100F6013CFBF}"/>
              </a:ext>
            </a:extLst>
          </p:cNvPr>
          <p:cNvSpPr>
            <a:spLocks noGrp="1"/>
          </p:cNvSpPr>
          <p:nvPr>
            <p:ph idx="1"/>
          </p:nvPr>
        </p:nvSpPr>
        <p:spPr>
          <a:xfrm>
            <a:off x="512064" y="652272"/>
            <a:ext cx="11180064" cy="5524691"/>
          </a:xfrm>
        </p:spPr>
        <p:txBody>
          <a:bodyPr>
            <a:normAutofit fontScale="92500" lnSpcReduction="10000"/>
          </a:bodyPr>
          <a:lstStyle/>
          <a:p>
            <a:r>
              <a:rPr lang="en-GB" dirty="0">
                <a:latin typeface="Tahoma" panose="020B0604030504040204" pitchFamily="34" charset="0"/>
                <a:ea typeface="Tahoma" panose="020B0604030504040204" pitchFamily="34" charset="0"/>
                <a:cs typeface="Tahoma" panose="020B0604030504040204" pitchFamily="34" charset="0"/>
              </a:rPr>
              <a:t>v. 17  </a:t>
            </a:r>
            <a:r>
              <a:rPr lang="en-GB" i="1" dirty="0">
                <a:latin typeface="Tahoma" panose="020B0604030504040204" pitchFamily="34" charset="0"/>
                <a:ea typeface="Tahoma" panose="020B0604030504040204" pitchFamily="34" charset="0"/>
                <a:cs typeface="Tahoma" panose="020B0604030504040204" pitchFamily="34" charset="0"/>
              </a:rPr>
              <a:t>“</a:t>
            </a:r>
            <a:r>
              <a:rPr lang="en-GB" b="1" i="1" baseline="30000" dirty="0">
                <a:latin typeface="Tahoma" panose="020B0604030504040204" pitchFamily="34" charset="0"/>
                <a:ea typeface="Tahoma" panose="020B0604030504040204" pitchFamily="34" charset="0"/>
                <a:cs typeface="Tahoma" panose="020B0604030504040204" pitchFamily="34" charset="0"/>
              </a:rPr>
              <a:t> </a:t>
            </a:r>
            <a:r>
              <a:rPr lang="en-GB" i="1" dirty="0">
                <a:latin typeface="Tahoma" panose="020B0604030504040204" pitchFamily="34" charset="0"/>
                <a:ea typeface="Tahoma" panose="020B0604030504040204" pitchFamily="34" charset="0"/>
                <a:cs typeface="Tahoma" panose="020B0604030504040204" pitchFamily="34" charset="0"/>
              </a:rPr>
              <a:t>If anyone destroys God’s temple, God will destroy that person; for God’s temple is sacred, and you together are that temple.”</a:t>
            </a:r>
            <a:r>
              <a:rPr lang="en-GB" dirty="0">
                <a:latin typeface="Tahoma" panose="020B0604030504040204" pitchFamily="34" charset="0"/>
                <a:ea typeface="Tahoma" panose="020B0604030504040204" pitchFamily="34" charset="0"/>
                <a:cs typeface="Tahoma" panose="020B0604030504040204" pitchFamily="34" charset="0"/>
              </a:rPr>
              <a:t>  (retribution)</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Romans 12:2   </a:t>
            </a:r>
            <a:r>
              <a:rPr lang="en-US" i="1" dirty="0">
                <a:latin typeface="Tahoma" panose="020B0604030504040204" pitchFamily="34" charset="0"/>
                <a:ea typeface="Tahoma" panose="020B0604030504040204" pitchFamily="34" charset="0"/>
                <a:cs typeface="Tahoma" panose="020B0604030504040204" pitchFamily="34" charset="0"/>
              </a:rPr>
              <a:t>“</a:t>
            </a:r>
            <a:r>
              <a:rPr lang="en-US" b="1" i="1" dirty="0">
                <a:latin typeface="Tahoma" panose="020B0604030504040204" pitchFamily="34" charset="0"/>
                <a:ea typeface="Tahoma" panose="020B0604030504040204" pitchFamily="34" charset="0"/>
                <a:cs typeface="Tahoma" panose="020B0604030504040204" pitchFamily="34" charset="0"/>
              </a:rPr>
              <a:t>Do not conform to the pattern of this world</a:t>
            </a:r>
            <a:r>
              <a:rPr lang="en-US" i="1" dirty="0">
                <a:latin typeface="Tahoma" panose="020B0604030504040204" pitchFamily="34" charset="0"/>
                <a:ea typeface="Tahoma" panose="020B0604030504040204" pitchFamily="34" charset="0"/>
                <a:cs typeface="Tahoma" panose="020B0604030504040204" pitchFamily="34" charset="0"/>
              </a:rPr>
              <a:t>, but </a:t>
            </a:r>
            <a:r>
              <a:rPr lang="en-US" b="1" i="1" dirty="0">
                <a:latin typeface="Tahoma" panose="020B0604030504040204" pitchFamily="34" charset="0"/>
                <a:ea typeface="Tahoma" panose="020B0604030504040204" pitchFamily="34" charset="0"/>
                <a:cs typeface="Tahoma" panose="020B0604030504040204" pitchFamily="34" charset="0"/>
              </a:rPr>
              <a:t>be transformed by the renewing of your mind</a:t>
            </a:r>
            <a:r>
              <a:rPr lang="en-US" i="1" dirty="0">
                <a:latin typeface="Tahoma" panose="020B0604030504040204" pitchFamily="34" charset="0"/>
                <a:ea typeface="Tahoma" panose="020B0604030504040204" pitchFamily="34" charset="0"/>
                <a:cs typeface="Tahoma" panose="020B0604030504040204" pitchFamily="34" charset="0"/>
              </a:rPr>
              <a:t>. Then you will be able to test and approve what God’s will is—His good, pleasing and perfect will.”</a:t>
            </a:r>
          </a:p>
          <a:p>
            <a:endParaRPr lang="en-US" i="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Ephesians 2:10  </a:t>
            </a:r>
            <a:r>
              <a:rPr lang="en-US" i="1" dirty="0">
                <a:latin typeface="Tahoma" panose="020B0604030504040204" pitchFamily="34" charset="0"/>
                <a:ea typeface="Tahoma" panose="020B0604030504040204" pitchFamily="34" charset="0"/>
                <a:cs typeface="Tahoma" panose="020B0604030504040204" pitchFamily="34" charset="0"/>
              </a:rPr>
              <a:t>“For we are God’s handiwork, created in Christ Jesus to do </a:t>
            </a:r>
            <a:r>
              <a:rPr lang="en-US" b="1" i="1" dirty="0">
                <a:latin typeface="Tahoma" panose="020B0604030504040204" pitchFamily="34" charset="0"/>
                <a:ea typeface="Tahoma" panose="020B0604030504040204" pitchFamily="34" charset="0"/>
                <a:cs typeface="Tahoma" panose="020B0604030504040204" pitchFamily="34" charset="0"/>
              </a:rPr>
              <a:t>good works</a:t>
            </a:r>
            <a:r>
              <a:rPr lang="en-US" i="1" dirty="0">
                <a:latin typeface="Tahoma" panose="020B0604030504040204" pitchFamily="34" charset="0"/>
                <a:ea typeface="Tahoma" panose="020B0604030504040204" pitchFamily="34" charset="0"/>
                <a:cs typeface="Tahoma" panose="020B0604030504040204" pitchFamily="34" charset="0"/>
              </a:rPr>
              <a:t>, which God prepared in advance for us to do.”</a:t>
            </a:r>
          </a:p>
          <a:p>
            <a:pPr marL="0" indent="0">
              <a:buNone/>
            </a:pPr>
            <a:endParaRPr lang="en-US" i="1"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2 Timothy 3:16-17   </a:t>
            </a:r>
            <a:r>
              <a:rPr lang="en-US" i="1" dirty="0">
                <a:latin typeface="Tahoma" panose="020B0604030504040204" pitchFamily="34" charset="0"/>
                <a:ea typeface="Tahoma" panose="020B0604030504040204" pitchFamily="34" charset="0"/>
                <a:cs typeface="Tahoma" panose="020B0604030504040204" pitchFamily="34" charset="0"/>
              </a:rPr>
              <a:t>“</a:t>
            </a:r>
            <a:r>
              <a:rPr lang="en-US" b="1" i="1" baseline="30000" dirty="0">
                <a:latin typeface="Tahoma" panose="020B0604030504040204" pitchFamily="34" charset="0"/>
                <a:ea typeface="Tahoma" panose="020B0604030504040204" pitchFamily="34" charset="0"/>
                <a:cs typeface="Tahoma" panose="020B0604030504040204" pitchFamily="34" charset="0"/>
              </a:rPr>
              <a:t>16 </a:t>
            </a:r>
            <a:r>
              <a:rPr lang="en-US" i="1" dirty="0">
                <a:latin typeface="Tahoma" panose="020B0604030504040204" pitchFamily="34" charset="0"/>
                <a:ea typeface="Tahoma" panose="020B0604030504040204" pitchFamily="34" charset="0"/>
                <a:cs typeface="Tahoma" panose="020B0604030504040204" pitchFamily="34" charset="0"/>
              </a:rPr>
              <a:t>All Scripture is God-breathed and is useful for teaching, rebuking, correcting and training in righteousness, </a:t>
            </a:r>
            <a:r>
              <a:rPr lang="en-US" b="1" i="1" baseline="30000" dirty="0">
                <a:latin typeface="Tahoma" panose="020B0604030504040204" pitchFamily="34" charset="0"/>
                <a:ea typeface="Tahoma" panose="020B0604030504040204" pitchFamily="34" charset="0"/>
                <a:cs typeface="Tahoma" panose="020B0604030504040204" pitchFamily="34" charset="0"/>
              </a:rPr>
              <a:t>17 </a:t>
            </a:r>
            <a:r>
              <a:rPr lang="en-US" b="1" i="1" dirty="0">
                <a:latin typeface="Tahoma" panose="020B0604030504040204" pitchFamily="34" charset="0"/>
                <a:ea typeface="Tahoma" panose="020B0604030504040204" pitchFamily="34" charset="0"/>
                <a:cs typeface="Tahoma" panose="020B0604030504040204" pitchFamily="34" charset="0"/>
              </a:rPr>
              <a:t>so that the servant of God may be thoroughly equipped for every good work.”</a:t>
            </a:r>
          </a:p>
          <a:p>
            <a:pPr marL="0" indent="0">
              <a:buNone/>
            </a:pPr>
            <a:endParaRPr lang="en-US" dirty="0"/>
          </a:p>
        </p:txBody>
      </p:sp>
    </p:spTree>
    <p:extLst>
      <p:ext uri="{BB962C8B-B14F-4D97-AF65-F5344CB8AC3E}">
        <p14:creationId xmlns:p14="http://schemas.microsoft.com/office/powerpoint/2010/main" val="85490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CCBC1-23C7-3FB8-A475-80DC9BC93720}"/>
              </a:ext>
            </a:extLst>
          </p:cNvPr>
          <p:cNvSpPr>
            <a:spLocks noGrp="1"/>
          </p:cNvSpPr>
          <p:nvPr>
            <p:ph idx="1"/>
          </p:nvPr>
        </p:nvSpPr>
        <p:spPr>
          <a:xfrm>
            <a:off x="524107" y="591015"/>
            <a:ext cx="11173522" cy="5585948"/>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Psalms 96: 5-6    </a:t>
            </a:r>
            <a:r>
              <a:rPr lang="en-US" b="1" i="1" baseline="30000" dirty="0">
                <a:latin typeface="Tahoma" panose="020B0604030504040204" pitchFamily="34" charset="0"/>
                <a:ea typeface="Tahoma" panose="020B0604030504040204" pitchFamily="34" charset="0"/>
                <a:cs typeface="Tahoma" panose="020B0604030504040204" pitchFamily="34" charset="0"/>
              </a:rPr>
              <a:t>5 </a:t>
            </a:r>
            <a:r>
              <a:rPr lang="en-US" i="1" dirty="0">
                <a:latin typeface="Tahoma" panose="020B0604030504040204" pitchFamily="34" charset="0"/>
                <a:ea typeface="Tahoma" panose="020B0604030504040204" pitchFamily="34" charset="0"/>
                <a:cs typeface="Tahoma" panose="020B0604030504040204" pitchFamily="34" charset="0"/>
              </a:rPr>
              <a:t>For all the gods of the nations are idols, but the Lord made the heavens. </a:t>
            </a:r>
            <a:r>
              <a:rPr lang="en-US" b="1" i="1" baseline="30000" dirty="0">
                <a:latin typeface="Tahoma" panose="020B0604030504040204" pitchFamily="34" charset="0"/>
                <a:ea typeface="Tahoma" panose="020B0604030504040204" pitchFamily="34" charset="0"/>
                <a:cs typeface="Tahoma" panose="020B0604030504040204" pitchFamily="34" charset="0"/>
              </a:rPr>
              <a:t>6 </a:t>
            </a:r>
            <a:r>
              <a:rPr lang="en-US" b="1" i="1" u="sng" dirty="0">
                <a:latin typeface="Tahoma" panose="020B0604030504040204" pitchFamily="34" charset="0"/>
                <a:ea typeface="Tahoma" panose="020B0604030504040204" pitchFamily="34" charset="0"/>
                <a:cs typeface="Tahoma" panose="020B0604030504040204" pitchFamily="34" charset="0"/>
              </a:rPr>
              <a:t>Splendor and majesty </a:t>
            </a:r>
            <a:r>
              <a:rPr lang="en-US" i="1" dirty="0">
                <a:latin typeface="Tahoma" panose="020B0604030504040204" pitchFamily="34" charset="0"/>
                <a:ea typeface="Tahoma" panose="020B0604030504040204" pitchFamily="34" charset="0"/>
                <a:cs typeface="Tahoma" panose="020B0604030504040204" pitchFamily="34" charset="0"/>
              </a:rPr>
              <a:t>are before Him; </a:t>
            </a:r>
            <a:r>
              <a:rPr lang="en-US" b="1" i="1" u="sng" dirty="0">
                <a:latin typeface="Tahoma" panose="020B0604030504040204" pitchFamily="34" charset="0"/>
                <a:ea typeface="Tahoma" panose="020B0604030504040204" pitchFamily="34" charset="0"/>
                <a:cs typeface="Tahoma" panose="020B0604030504040204" pitchFamily="34" charset="0"/>
              </a:rPr>
              <a:t>strength and glory </a:t>
            </a:r>
            <a:r>
              <a:rPr lang="en-US" i="1" dirty="0">
                <a:latin typeface="Tahoma" panose="020B0604030504040204" pitchFamily="34" charset="0"/>
                <a:ea typeface="Tahoma" panose="020B0604030504040204" pitchFamily="34" charset="0"/>
                <a:cs typeface="Tahoma" panose="020B0604030504040204" pitchFamily="34" charset="0"/>
              </a:rPr>
              <a:t>are in His sanctuary.</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Psalms 65: 4 “</a:t>
            </a:r>
            <a:r>
              <a:rPr lang="en-US" i="1" dirty="0">
                <a:latin typeface="Tahoma" panose="020B0604030504040204" pitchFamily="34" charset="0"/>
                <a:ea typeface="Tahoma" panose="020B0604030504040204" pitchFamily="34" charset="0"/>
                <a:cs typeface="Tahoma" panose="020B0604030504040204" pitchFamily="34" charset="0"/>
              </a:rPr>
              <a:t>Blessed are those You choose and bring near to live in Your courts!  We are filled with </a:t>
            </a:r>
            <a:r>
              <a:rPr lang="en-US" b="1" i="1" u="sng" dirty="0">
                <a:latin typeface="Tahoma" panose="020B0604030504040204" pitchFamily="34" charset="0"/>
                <a:ea typeface="Tahoma" panose="020B0604030504040204" pitchFamily="34" charset="0"/>
                <a:cs typeface="Tahoma" panose="020B0604030504040204" pitchFamily="34" charset="0"/>
              </a:rPr>
              <a:t>the good things</a:t>
            </a:r>
            <a:r>
              <a:rPr lang="en-US" i="1" u="sng" dirty="0">
                <a:latin typeface="Tahoma" panose="020B0604030504040204" pitchFamily="34" charset="0"/>
                <a:ea typeface="Tahoma" panose="020B0604030504040204" pitchFamily="34" charset="0"/>
                <a:cs typeface="Tahoma" panose="020B0604030504040204" pitchFamily="34" charset="0"/>
              </a:rPr>
              <a:t> </a:t>
            </a:r>
            <a:r>
              <a:rPr lang="en-US" i="1" dirty="0">
                <a:latin typeface="Tahoma" panose="020B0604030504040204" pitchFamily="34" charset="0"/>
                <a:ea typeface="Tahoma" panose="020B0604030504040204" pitchFamily="34" charset="0"/>
                <a:cs typeface="Tahoma" panose="020B0604030504040204" pitchFamily="34" charset="0"/>
              </a:rPr>
              <a:t>of Your house, of Your holy temple.</a:t>
            </a:r>
            <a:r>
              <a:rPr lang="en-US"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extLst>
      <p:ext uri="{BB962C8B-B14F-4D97-AF65-F5344CB8AC3E}">
        <p14:creationId xmlns:p14="http://schemas.microsoft.com/office/powerpoint/2010/main" val="40656631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2078</TotalTime>
  <Words>1155</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Tahoma</vt:lpstr>
      <vt:lpstr>Office Theme</vt:lpstr>
      <vt:lpstr>God’s  Sacred Temple</vt:lpstr>
      <vt:lpstr>PowerPoint Presentation</vt:lpstr>
      <vt:lpstr>PowerPoint Presentation</vt:lpstr>
      <vt:lpstr>“you yourselves are God’s temple”</vt:lpstr>
      <vt:lpstr> עבד - “To Serve”  </vt:lpstr>
      <vt:lpstr>“you yourselves are God’s temple”</vt:lpstr>
      <vt:lpstr>Jesus Christ, God’s PERFECT temple is SACRED</vt:lpstr>
      <vt:lpstr>PowerPoint Presentation</vt:lpstr>
      <vt:lpstr>PowerPoint Presentation</vt:lpstr>
      <vt:lpstr>The Inner Beauty of God’s Temple</vt:lpstr>
      <vt:lpstr>PowerPoint Presentation</vt:lpstr>
      <vt:lpstr>PowerPoint Presentation</vt:lpstr>
      <vt:lpstr>Doxology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Temple</dc:title>
  <dc:creator>Edward Song</dc:creator>
  <cp:lastModifiedBy>mongens@aol.com</cp:lastModifiedBy>
  <cp:revision>23</cp:revision>
  <dcterms:created xsi:type="dcterms:W3CDTF">2022-05-06T00:30:37Z</dcterms:created>
  <dcterms:modified xsi:type="dcterms:W3CDTF">2022-05-15T23:22:01Z</dcterms:modified>
</cp:coreProperties>
</file>